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0" r:id="rId2"/>
    <p:sldId id="271" r:id="rId3"/>
    <p:sldId id="301" r:id="rId4"/>
    <p:sldId id="295" r:id="rId5"/>
    <p:sldId id="261" r:id="rId6"/>
    <p:sldId id="262" r:id="rId7"/>
    <p:sldId id="279" r:id="rId8"/>
    <p:sldId id="302" r:id="rId9"/>
    <p:sldId id="278" r:id="rId10"/>
    <p:sldId id="276" r:id="rId11"/>
    <p:sldId id="280" r:id="rId12"/>
    <p:sldId id="284" r:id="rId13"/>
    <p:sldId id="285" r:id="rId14"/>
    <p:sldId id="266" r:id="rId15"/>
    <p:sldId id="264" r:id="rId16"/>
    <p:sldId id="265" r:id="rId17"/>
    <p:sldId id="287" r:id="rId18"/>
    <p:sldId id="258" r:id="rId19"/>
    <p:sldId id="293" r:id="rId20"/>
    <p:sldId id="297" r:id="rId21"/>
    <p:sldId id="298" r:id="rId22"/>
    <p:sldId id="286" r:id="rId23"/>
    <p:sldId id="268" r:id="rId24"/>
    <p:sldId id="274" r:id="rId25"/>
    <p:sldId id="267" r:id="rId26"/>
    <p:sldId id="299" r:id="rId27"/>
    <p:sldId id="30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00" autoAdjust="0"/>
    <p:restoredTop sz="94660"/>
  </p:normalViewPr>
  <p:slideViewPr>
    <p:cSldViewPr>
      <p:cViewPr>
        <p:scale>
          <a:sx n="70" d="100"/>
          <a:sy n="70" d="100"/>
        </p:scale>
        <p:origin x="-1596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2011-2012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1-4 классы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</c:v>
                </c:pt>
              </c:strCache>
            </c:strRef>
          </c:tx>
          <c:spPr>
            <a:solidFill>
              <a:srgbClr val="0000FF"/>
            </a:solidFill>
          </c:spPr>
          <c:dLbls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1-4 классы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2013-2014</c:v>
                </c:pt>
              </c:strCache>
            </c:strRef>
          </c:tx>
          <c:spPr>
            <a:solidFill>
              <a:srgbClr val="FFFF00"/>
            </a:solidFill>
          </c:spPr>
          <c:dLbls>
            <c:txPr>
              <a:bodyPr/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1-4 классы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axId val="72459392"/>
        <c:axId val="72460928"/>
      </c:barChart>
      <c:catAx>
        <c:axId val="724593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72460928"/>
        <c:crosses val="autoZero"/>
        <c:auto val="1"/>
        <c:lblAlgn val="ctr"/>
        <c:lblOffset val="100"/>
      </c:catAx>
      <c:valAx>
        <c:axId val="72460928"/>
        <c:scaling>
          <c:orientation val="minMax"/>
        </c:scaling>
        <c:axPos val="l"/>
        <c:majorGridlines/>
        <c:numFmt formatCode="General" sourceLinked="1"/>
        <c:tickLblPos val="nextTo"/>
        <c:crossAx val="724593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spPr>
    <a:ln w="28575"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rgbClr val="0000FF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rgbClr val="C00000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Val val="1"/>
        </c:dLbls>
        <c:axId val="94221440"/>
        <c:axId val="94233344"/>
      </c:barChart>
      <c:catAx>
        <c:axId val="942214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4233344"/>
        <c:crosses val="autoZero"/>
        <c:auto val="1"/>
        <c:lblAlgn val="ctr"/>
        <c:lblOffset val="100"/>
        <c:noMultiLvlLbl val="1"/>
      </c:catAx>
      <c:valAx>
        <c:axId val="9423334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942214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rgbClr val="0000FF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</c:v>
                </c:pt>
                <c:pt idx="1">
                  <c:v>0.85000000000000009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rgbClr val="C00000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Val val="1"/>
        </c:dLbls>
        <c:axId val="101559296"/>
        <c:axId val="101491456"/>
      </c:barChart>
      <c:catAx>
        <c:axId val="1015592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1491456"/>
        <c:crosses val="autoZero"/>
        <c:auto val="1"/>
        <c:lblAlgn val="ctr"/>
        <c:lblOffset val="100"/>
        <c:noMultiLvlLbl val="1"/>
      </c:catAx>
      <c:valAx>
        <c:axId val="101491456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1015592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rgbClr val="0000FF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rgbClr val="C00000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Val val="1"/>
        </c:dLbls>
        <c:axId val="103880576"/>
        <c:axId val="103882112"/>
      </c:barChart>
      <c:catAx>
        <c:axId val="103880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3882112"/>
        <c:crosses val="autoZero"/>
        <c:auto val="1"/>
        <c:lblAlgn val="ctr"/>
        <c:lblOffset val="100"/>
        <c:noMultiLvlLbl val="1"/>
      </c:catAx>
      <c:valAx>
        <c:axId val="103882112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10388057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rgbClr val="0000FF"/>
            </a:solidFill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0.93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rgbClr val="C00000"/>
            </a:solidFill>
            <a:ln w="22225" cmpd="sng"/>
          </c:spPr>
          <c:invertIfNegative val="1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Лист1!$A$2:$A$3</c:f>
              <c:strCache>
                <c:ptCount val="2"/>
                <c:pt idx="0">
                  <c:v>4а</c:v>
                </c:pt>
                <c:pt idx="1">
                  <c:v>4б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dLbls>
          <c:showVal val="1"/>
        </c:dLbls>
        <c:axId val="103944960"/>
        <c:axId val="103946496"/>
      </c:barChart>
      <c:catAx>
        <c:axId val="1039449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3946496"/>
        <c:crosses val="autoZero"/>
        <c:auto val="1"/>
        <c:lblAlgn val="ctr"/>
        <c:lblOffset val="100"/>
        <c:noMultiLvlLbl val="1"/>
      </c:catAx>
      <c:valAx>
        <c:axId val="103946496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1039449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B6C30-3250-4C07-809E-E004726618EF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E4AE6-ACCB-4116-80A5-54DC92F33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E4AE6-ACCB-4116-80A5-54DC92F33E7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hool_photo_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Муниципальное  бюджетное общеобразовательное учреждение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«Средняя общеобразовательная школа №3 имени Ю.А.Гагарина» 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Бавлинского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 муниципального района 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Республики Татарстан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4298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Инновационная деятельность 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начальной школе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02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Результаты республиканских мониторинговых исследований учебных достижений обучающихся   4-х классов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56547774"/>
              </p:ext>
            </p:extLst>
          </p:nvPr>
        </p:nvGraphicFramePr>
        <p:xfrm>
          <a:off x="457200" y="1844824"/>
          <a:ext cx="82296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57158" y="274638"/>
            <a:ext cx="8429684" cy="5869006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Устойчивый интерес к учебной деятельности у младших школьников формируется через проведение уроков-путешествий, уроков-игр, уроков-викторин, уроков-исследований, уроков-встреч, сюжетных уроков, уроков защиты творческих заданий, через привлечение сказочных персонажей, игровую деятельность, внеклассную работу и использование различных приёмов, методов и педагогических технологий.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214678" y="0"/>
            <a:ext cx="551495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Технология</a:t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 проблемного </a:t>
            </a:r>
            <a:r>
              <a:rPr lang="ru-RU" b="1" dirty="0" smtClean="0">
                <a:solidFill>
                  <a:srgbClr val="0000FF"/>
                </a:solidFill>
              </a:rPr>
              <a:t>урока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5" name="Picture 5" descr="C:\Users\0438~1\AppData\Local\Temp\Rar$DIa0.321\Открытые уроки на неделе начальных классов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21208782">
            <a:off x="-214852" y="2920067"/>
            <a:ext cx="3013663" cy="269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4942" y="1600200"/>
            <a:ext cx="3714776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Учителя формируют умение видеть проблемы, задавать вопросы, выдвигать гипотезы, проводить наблюдения и эксперименты, делать выводы и умозаключения, </a:t>
            </a:r>
          </a:p>
          <a:p>
            <a:pPr algn="just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работать с текстом, доказывать и защищать свои идеи – все это ведет к самостоятельной познавательной деятельности, к умению быть успешным в быстро изменяющемся мире.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DSC017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1923">
            <a:off x="2666946" y="1399035"/>
            <a:ext cx="2936863" cy="26855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IMG83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67409">
            <a:off x="142844" y="285728"/>
            <a:ext cx="2936862" cy="2381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G:\Неделя  начальных классов. ФОТО\нач.кл 05.03\CIMG17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3443576" y="116801106"/>
            <a:ext cx="31089600" cy="16316276"/>
          </a:xfrm>
          <a:prstGeom prst="rect">
            <a:avLst/>
          </a:prstGeom>
          <a:noFill/>
        </p:spPr>
      </p:pic>
      <p:pic>
        <p:nvPicPr>
          <p:cNvPr id="8" name="Picture 3" descr="G:\Неделя  начальных классов. ФОТО\нач.кл 05.03\CIMG17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48760">
            <a:off x="2532153" y="4258479"/>
            <a:ext cx="2936863" cy="2599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185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85725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Интерактивная и компьютерная  технология</a:t>
            </a:r>
            <a:r>
              <a:rPr lang="ru-RU" sz="2800" dirty="0" smtClean="0">
                <a:solidFill>
                  <a:srgbClr val="0000FF"/>
                </a:solidFill>
              </a:rPr>
              <a:t/>
            </a:r>
            <a:br>
              <a:rPr lang="ru-RU" sz="2800" dirty="0" smtClean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0" y="1142984"/>
            <a:ext cx="8929718" cy="57150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информационные технологии занимают важное место в профессиональной деятельности учителя. Необходимость применения средств ИКТ в работе учителей начальных классов диктуется возрастными особенностями учащихся, а именно потребностью в наглядной демонстрации учебного материала, процессов и явлений.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Основными направлениями работы наших учителей при использования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являются: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мультимедиа-уроки, которые проводятся на основе компьютерных обучающих программ: «Уроки русского языка», «Уроки математики», «Уроки окружающего мира»;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дистанционные олимпиады и конкурсы;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уроки на основе авторских компьютерных презентаций в форме лекций, докладов учащихся.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Админ\Desktop\неделя нач классов\DSCF24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714883"/>
            <a:ext cx="3143240" cy="2150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G:\Лилия Минсах\DSC01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714884"/>
            <a:ext cx="3025089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 descr="C:\Users\Админ\Desktop\неделя нач классов\DSCF2408.JPG"/>
          <p:cNvPicPr>
            <a:picLocks noGrp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42844" y="4643446"/>
            <a:ext cx="2968846" cy="2235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Админ\Desktop\неделя нач классов\DSCF24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710993"/>
            <a:ext cx="3143240" cy="2133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G:\Лилия Минсах\DSC01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714884"/>
            <a:ext cx="3025089" cy="2122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C:\Users\Админ\Desktop\неделя нач классов\DSCF2408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2844" y="4719414"/>
            <a:ext cx="2968846" cy="2138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6561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785794"/>
            <a:ext cx="7729566" cy="559553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> </a:t>
            </a:r>
            <a:r>
              <a:rPr lang="ru-RU" sz="2700" dirty="0" smtClean="0"/>
              <a:t>   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федеральные  государственные образовательные стандарты помимо учебных занятий включают в себя и внеурочную деятельность. Большие возможности для развития творческих способностей учащихся имеют кружковые занятия, вызывая интерес учащихся к предмету, виду деятельности, занятия способствуют развитию кругозора, творческих способностей, привитию навыков самостоятельной работы. 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Здесь 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каждый школьник имеет возможность выбрать себе дело по душе, выявить, поставить и разрешать интересующие проблемы. На кружковых занятиях больше возможностей для проявления инициативы ученика. </a:t>
            </a:r>
            <a:b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В школе, на сегодняшний день, созданы условия для развития индивидуальности ребёнка, для занятий учащихся творчеством и спортом во внеурочной деятельности. </a:t>
            </a:r>
            <a:b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Внеурочная деятельность способствует полноценному и всестороннему развитию ребенка. С этой целью в  нашей школе велись следующие кружки: </a:t>
            </a:r>
            <a:b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142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28604"/>
            <a:ext cx="8435280" cy="59527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800" b="1" dirty="0">
                <a:solidFill>
                  <a:srgbClr val="C00000"/>
                </a:solidFill>
              </a:rPr>
              <a:t>Кружок «Волшебный </a:t>
            </a:r>
            <a:r>
              <a:rPr lang="ru-RU" sz="1800" b="1" dirty="0" err="1" smtClean="0">
                <a:solidFill>
                  <a:srgbClr val="C00000"/>
                </a:solidFill>
              </a:rPr>
              <a:t>квиллинг</a:t>
            </a:r>
            <a:r>
              <a:rPr lang="ru-RU" sz="1800" b="1" dirty="0" smtClean="0">
                <a:solidFill>
                  <a:srgbClr val="C00000"/>
                </a:solidFill>
              </a:rPr>
              <a:t>»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sz="1800" b="1" dirty="0" err="1" smtClean="0">
                <a:solidFill>
                  <a:srgbClr val="0000FF"/>
                </a:solidFill>
              </a:rPr>
              <a:t>Мухтасарова</a:t>
            </a:r>
            <a:r>
              <a:rPr lang="ru-RU" sz="1800" b="1" dirty="0" smtClean="0">
                <a:solidFill>
                  <a:srgbClr val="0000FF"/>
                </a:solidFill>
              </a:rPr>
              <a:t>  А.Л.</a:t>
            </a:r>
            <a:endParaRPr lang="ru-RU" sz="1800" b="1" dirty="0">
              <a:solidFill>
                <a:srgbClr val="0000FF"/>
              </a:solidFill>
            </a:endParaRPr>
          </a:p>
        </p:txBody>
      </p:sp>
      <p:pic>
        <p:nvPicPr>
          <p:cNvPr id="4" name="Picture 2" descr="G:\на собрание1\фото кружка Волшебный квилинг Мухтасарова А.Л\Фото-1218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 rot="312051">
            <a:off x="873673" y="1139451"/>
            <a:ext cx="3312368" cy="237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508104" y="332656"/>
            <a:ext cx="294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Кружок «Русское слово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b="1" dirty="0" err="1" smtClean="0">
                <a:solidFill>
                  <a:srgbClr val="0000FF"/>
                </a:solidFill>
              </a:rPr>
              <a:t>Ханова</a:t>
            </a:r>
            <a:r>
              <a:rPr lang="ru-RU" b="1" dirty="0" smtClean="0">
                <a:solidFill>
                  <a:srgbClr val="0000FF"/>
                </a:solidFill>
              </a:rPr>
              <a:t> Р.М.</a:t>
            </a:r>
            <a:endParaRPr lang="ru-RU" b="1" dirty="0"/>
          </a:p>
        </p:txBody>
      </p:sp>
      <p:pic>
        <p:nvPicPr>
          <p:cNvPr id="6" name="Picture 2" descr="G:\на собрание1\Фото-0039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 rot="21230473">
            <a:off x="4779048" y="1035715"/>
            <a:ext cx="324036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71736" y="6072206"/>
            <a:ext cx="39231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Кружок «Познавательная экскурсия</a:t>
            </a:r>
            <a:r>
              <a:rPr lang="ru-RU" b="1" dirty="0" smtClean="0">
                <a:solidFill>
                  <a:srgbClr val="C00000"/>
                </a:solidFill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b="1" dirty="0" err="1" smtClean="0">
                <a:solidFill>
                  <a:srgbClr val="0000FF"/>
                </a:solidFill>
              </a:rPr>
              <a:t>Галимова</a:t>
            </a:r>
            <a:r>
              <a:rPr lang="ru-RU" b="1" dirty="0" smtClean="0">
                <a:solidFill>
                  <a:srgbClr val="0000FF"/>
                </a:solidFill>
              </a:rPr>
              <a:t>  Р.Н.</a:t>
            </a:r>
            <a:endParaRPr lang="ru-RU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0010">
            <a:off x="571472" y="3500438"/>
            <a:ext cx="3643338" cy="264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lum bright="3000" contrast="-9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0421">
            <a:off x="4429124" y="3429000"/>
            <a:ext cx="3786214" cy="271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762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395536" y="908720"/>
            <a:ext cx="328614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472" y="285728"/>
            <a:ext cx="3085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Кружок «Умники и умницы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b="1" dirty="0" err="1" smtClean="0">
                <a:solidFill>
                  <a:srgbClr val="0000FF"/>
                </a:solidFill>
              </a:rPr>
              <a:t>Гаряева</a:t>
            </a:r>
            <a:r>
              <a:rPr lang="ru-RU" b="1" dirty="0" smtClean="0">
                <a:solidFill>
                  <a:srgbClr val="0000FF"/>
                </a:solidFill>
              </a:rPr>
              <a:t> Г.М.</a:t>
            </a:r>
            <a:endParaRPr lang="ru-RU" dirty="0"/>
          </a:p>
        </p:txBody>
      </p:sp>
      <p:pic>
        <p:nvPicPr>
          <p:cNvPr id="6" name="Picture 4" descr="CIMG6116"/>
          <p:cNvPicPr>
            <a:picLocks noChangeAspect="1" noChangeArrowheads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36712"/>
            <a:ext cx="3432422" cy="25744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46680" y="357166"/>
            <a:ext cx="3027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Кружок «Книжная страна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</a:rPr>
              <a:t>Руководитель Хасанова Ф.А.</a:t>
            </a:r>
            <a:endParaRPr lang="ru-RU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99992" y="6021288"/>
            <a:ext cx="4116468" cy="464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C00000"/>
                </a:solidFill>
              </a:rPr>
              <a:t>Кружок «Тропинка к школе»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sz="1800" b="1" dirty="0" err="1" smtClean="0">
                <a:solidFill>
                  <a:srgbClr val="0000FF"/>
                </a:solidFill>
              </a:rPr>
              <a:t>Мясникова</a:t>
            </a:r>
            <a:r>
              <a:rPr lang="ru-RU" sz="1800" b="1" dirty="0" smtClean="0">
                <a:solidFill>
                  <a:srgbClr val="0000FF"/>
                </a:solidFill>
              </a:rPr>
              <a:t> И.А.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8" name="Picture 5" descr="G:\на собрание1\DSC03522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4860032" y="3501008"/>
            <a:ext cx="335842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G:\Лиле Минсахиевне для презенации\рафия\для лили\IMG_7349.JPG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971600" y="3501008"/>
            <a:ext cx="328614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39552" y="6021288"/>
            <a:ext cx="4116468" cy="464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C00000"/>
                </a:solidFill>
              </a:rPr>
              <a:t>Танцевальный кружок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Руководитель </a:t>
            </a:r>
            <a:r>
              <a:rPr lang="ru-RU" sz="1800" b="1" dirty="0" err="1" smtClean="0">
                <a:solidFill>
                  <a:srgbClr val="0000FF"/>
                </a:solidFill>
              </a:rPr>
              <a:t>Ханова</a:t>
            </a:r>
            <a:r>
              <a:rPr lang="ru-RU" sz="1800" b="1" dirty="0" smtClean="0">
                <a:solidFill>
                  <a:srgbClr val="0000FF"/>
                </a:solidFill>
              </a:rPr>
              <a:t> Р.М.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1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старт\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6"/>
            <a:ext cx="4572000" cy="3286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00FF"/>
                </a:solidFill>
              </a:rPr>
              <a:t>Здоровьесберегающие</a:t>
            </a:r>
            <a:r>
              <a:rPr lang="ru-RU" b="1" dirty="0" smtClean="0">
                <a:solidFill>
                  <a:srgbClr val="0000FF"/>
                </a:solidFill>
              </a:rPr>
              <a:t> технологии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3" name="Picture 2" descr="G:\Лилия Минсах\DSC007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4"/>
            <a:ext cx="464343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E:\все фото класса\Фото-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57232"/>
            <a:ext cx="4500562" cy="2857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льназ\Downloads\Неделя начальных классов в школе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85794"/>
            <a:ext cx="4714876" cy="292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8922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57158" y="214290"/>
            <a:ext cx="8358246" cy="607223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творчества должно быть приведено в определенную систему, где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внеучебная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деятельность играет не меньшую роль, чем учебная. 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В школе разработана и действует программа «Одарённые дети». Выявление одаренных детей начинается в начальной школе на основе наблюдения, изучения психологических особенностей, речи, памяти, логического мышления; участие их в олимпиадах, конкурсах, соревнованиях, научно-практических конференциях. 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Целью программы является включение в научно-исследовательскую деятельность способных учащихся в соответствии с их научными интересами, оказание практической помощи учащимся в проведении экспериментальной и практической работы, подготовка, организация и проведение научно- практических конференций, олимпиад, конкурсов,       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стимулирование познавательной активности учащихся, развитие творческих способностей, деловой активности и самостоятельности мышления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28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00042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Одним из основных направлений работы с одаренными и высокомотивированными школьниками являются </a:t>
            </a:r>
          </a:p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районные предметные олимпиады. </a:t>
            </a:r>
          </a:p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Ежегодно учащиеся  4-х классов принимают участие </a:t>
            </a:r>
          </a:p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предметных олимпиадах муниципального уровня</a:t>
            </a:r>
          </a:p>
          <a:p>
            <a:pPr lvl="0" algn="ctr"/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муниципального этапа  олимпиады </a:t>
            </a:r>
          </a:p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среди учащихся 4-х классов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00FF"/>
              </a:solidFill>
            </a:endParaRPr>
          </a:p>
          <a:p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688" y="3573016"/>
          <a:ext cx="8678801" cy="1121664"/>
        </p:xfrm>
        <a:graphic>
          <a:graphicData uri="http://schemas.openxmlformats.org/drawingml/2006/table">
            <a:tbl>
              <a:tblPr/>
              <a:tblGrid>
                <a:gridCol w="669716"/>
                <a:gridCol w="776036"/>
                <a:gridCol w="1693171"/>
                <a:gridCol w="1622622"/>
                <a:gridCol w="2197163"/>
                <a:gridCol w="1720093"/>
              </a:tblGrid>
              <a:tr h="256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учителя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Ф.И.обучающегося</a:t>
                      </a:r>
                      <a:endParaRPr lang="ru-RU"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4б</a:t>
                      </a:r>
                      <a:endParaRPr lang="ru-RU"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Коннова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Т.Ю.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Мустафина Азалия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Победитель,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664" y="404664"/>
            <a:ext cx="8939336" cy="5626121"/>
          </a:xfrm>
        </p:spPr>
        <p:txBody>
          <a:bodyPr>
            <a:normAutofit/>
          </a:bodyPr>
          <a:lstStyle/>
          <a:p>
            <a:pPr marL="0" lvl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           </a:t>
            </a:r>
            <a:r>
              <a:rPr lang="ru-RU" sz="19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Начальная </a:t>
            </a:r>
            <a:r>
              <a:rPr lang="ru-RU" sz="19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является составной частью всей системы непрерывного образования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Одна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 главных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задач образовательного процесса в нашей школе  определяется так: 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ученик должен учиться сам, а учитель осуществлять управление его учебной  деятельностью.</a:t>
            </a:r>
          </a:p>
          <a:p>
            <a:pPr marL="0" lvl="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в МБОУ СОШ №3 опирается на образовательные системы  «Школа России», «Начальная школа 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XXI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века»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осуществляется 6 педагогами с высшим образованием.</a:t>
            </a:r>
          </a:p>
          <a:p>
            <a:pPr marL="0" lvl="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Все они   учат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детей творчеству,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воспитывают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каждом ребенке самостоятельную личность,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учат находить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эффективные способы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проблемы, </a:t>
            </a: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осуществлять  </a:t>
            </a:r>
            <a:r>
              <a:rPr lang="ru-RU" sz="1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поиск нужной информации, критически мыслить, вступать в дискуссию, коммуникацию. </a:t>
            </a:r>
            <a:endParaRPr lang="ru-RU" sz="19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algn="just">
              <a:spcBef>
                <a:spcPts val="0"/>
              </a:spcBef>
              <a:buNone/>
            </a:pPr>
            <a:r>
              <a:rPr lang="ru-RU" sz="19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Они ставят каждого ребенка в позицию активного участника, дают возможность реализовать индивидуальные творческие замыслы, учат работать в команде. Создается обстановка общей увлеченности и творчества. Все это ведет к сплоченности класса, развитию коммуникативных навыков учащихся, повышению качества обучения.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691680" y="5085184"/>
          <a:ext cx="6143211" cy="1570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50255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79512" y="0"/>
            <a:ext cx="8709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Результаты участия в заочных,  очных предметных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олимпиадах и конкурсах</a:t>
            </a:r>
            <a:endParaRPr kumimoji="0" lang="tt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57158" y="571481"/>
          <a:ext cx="8429682" cy="6000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2857520"/>
                <a:gridCol w="1500198"/>
                <a:gridCol w="2000264"/>
                <a:gridCol w="1571634"/>
              </a:tblGrid>
              <a:tr h="4059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 обучающегося, класс</a:t>
                      </a:r>
                      <a:endParaRPr lang="ru-RU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latin typeface="Times New Roman"/>
                          <a:ea typeface="Calibri"/>
                          <a:cs typeface="Times New Roman"/>
                        </a:rPr>
                        <a:t>Наилучший р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езультат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9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Конкурс «Дети рисуют страну»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Нагимова Диля, 3а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Диплом 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степени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9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Конкурс «Я выбираю профессию»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Гатиятуллина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Рената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3а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59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Шахматный турнир между школами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Гимаева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Гузель,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Хасанов Динар, 3а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17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 детского творчества «Мы живем, творим, мечтаем», посвященного Году Культуры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Ахметшина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Ангелина, 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0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 «Электронных газет»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Гимаева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Самира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8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конкурс рисунков «Моя Родина»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Фаррахова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Айгуль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, 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19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конкурс фотографий «Золотая осень» (Учительский альянс)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Ахметшина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Ангелина, 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конкурс рисунков «Моя Родина»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18 участников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8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Районный конкурс кормушек и скворечников.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Каримов Марк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 место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60" y="285729"/>
          <a:ext cx="8501120" cy="6143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224"/>
                <a:gridCol w="1700224"/>
                <a:gridCol w="1700224"/>
                <a:gridCol w="1700224"/>
                <a:gridCol w="1700224"/>
              </a:tblGrid>
              <a:tr h="708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Ф.И. обучающегося,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latin typeface="Times New Roman"/>
                          <a:ea typeface="Calibri"/>
                          <a:cs typeface="Times New Roman"/>
                        </a:rPr>
                        <a:t>Наилучший р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езультат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5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Конкурс театров здоровья 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Муниципальный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 место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5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</a:t>
                      </a:r>
                      <a:endParaRPr lang="ru-RU" sz="12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Центр поддержки талантливой молодёжи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Зарипов Дамир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место по России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58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</a:t>
                      </a:r>
                      <a:endParaRPr lang="ru-RU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Ирицян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Арман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место по России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14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Научно-практическая конференция «Дебют в науке»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Муниципальный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Зарипов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Дамир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 место в районе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14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Научно-практическая конференция «Дебют в науке»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Зарипов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Дамир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406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Республиканском открытом детском конкурсе «Всякая птица своим клювом сыта».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Забродин Сергей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Проектно-исследовательская деятельность</a:t>
            </a:r>
            <a:r>
              <a:rPr lang="ru-RU" sz="3600" dirty="0" smtClean="0">
                <a:solidFill>
                  <a:srgbClr val="0000FF"/>
                </a:solidFill>
              </a:rPr>
              <a:t/>
            </a:r>
            <a:br>
              <a:rPr lang="ru-RU" sz="3600" dirty="0" smtClean="0">
                <a:solidFill>
                  <a:srgbClr val="0000FF"/>
                </a:solidFill>
              </a:rPr>
            </a:b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86314" y="1000108"/>
            <a:ext cx="4143404" cy="54292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300" b="1" dirty="0" smtClean="0">
                <a:solidFill>
                  <a:schemeClr val="accent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Использование в обучении элементов исследовательской деятельности позволяет нам не столько обучать детей, сколько учить учиться, направлять их познавательную деятельность. С большим интересом ученики участвуют в самых разных видах исследовательской работы. </a:t>
            </a:r>
          </a:p>
          <a:p>
            <a:pPr marL="0" indent="0" algn="just">
              <a:buNone/>
            </a:pPr>
            <a:r>
              <a:rPr lang="ru-RU" sz="1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Метод проектов позволяет организовать исследовательскую, творческую, самостоятельную деятельность в течение учебного времени, отводимого на изучение предмета.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endParaRPr lang="ru-RU" sz="19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3" descr="C:\Users\0438~1\AppData\Local\Temp\Rar$DIa0.699\Кружок Хочу все знать 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3643338" cy="294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G:\Ахметзянова А\IMG_68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929066"/>
            <a:ext cx="364333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3098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В школе организована учебно-исследовательская деятельность школьников.</a:t>
            </a: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 целью  формирования  творческой личности, обладающей навыками самостоятельной научно-исследовательской работы традиционно в школе проходит НПК «Будущее начинается сегодня», 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где отмечаются работы учащихся, коллективные работы, вручаются грамоты, благодарности. Учащиеся становятся победителями муниципальных, республиканских  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конференций.</a:t>
            </a:r>
            <a:endParaRPr lang="ru-RU" sz="1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-34\Desktop\рафия\для лили\DSC038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214554"/>
            <a:ext cx="4214842" cy="3143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-34\Desktop\Лиле фото\100_6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2204864"/>
            <a:ext cx="4429124" cy="3224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72066" y="5380672"/>
            <a:ext cx="3786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err="1" smtClean="0">
                <a:solidFill>
                  <a:srgbClr val="C00000"/>
                </a:solidFill>
              </a:rPr>
              <a:t>Зарипов</a:t>
            </a:r>
            <a:r>
              <a:rPr lang="ru-RU" b="1" dirty="0" smtClean="0">
                <a:solidFill>
                  <a:srgbClr val="C00000"/>
                </a:solidFill>
              </a:rPr>
              <a:t> Дамир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</a:p>
          <a:p>
            <a:pPr lvl="0" algn="ctr"/>
            <a:r>
              <a:rPr lang="ru-RU" dirty="0" smtClean="0">
                <a:solidFill>
                  <a:srgbClr val="0000FF"/>
                </a:solidFill>
              </a:rPr>
              <a:t>ученик 2 класса.</a:t>
            </a:r>
          </a:p>
          <a:p>
            <a:pPr lvl="0" algn="ctr"/>
            <a:r>
              <a:rPr lang="ru-RU" dirty="0" smtClean="0">
                <a:solidFill>
                  <a:srgbClr val="0000FF"/>
                </a:solidFill>
              </a:rPr>
              <a:t>Лауреат  2 степени районной  научно-практической конференции «Будущее начинается </a:t>
            </a:r>
            <a:r>
              <a:rPr lang="ru-RU" dirty="0">
                <a:solidFill>
                  <a:srgbClr val="0000FF"/>
                </a:solidFill>
              </a:rPr>
              <a:t>сегодня»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5357826"/>
            <a:ext cx="28998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C00000"/>
                </a:solidFill>
              </a:rPr>
              <a:t>Ганиева Розалия</a:t>
            </a:r>
            <a:r>
              <a:rPr lang="ru-RU" dirty="0" smtClean="0">
                <a:solidFill>
                  <a:srgbClr val="C00000"/>
                </a:solidFill>
              </a:rPr>
              <a:t>,</a:t>
            </a:r>
          </a:p>
          <a:p>
            <a:pPr lvl="0" algn="ctr"/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00FF"/>
                </a:solidFill>
              </a:rPr>
              <a:t>ученица 4а класса.</a:t>
            </a:r>
          </a:p>
          <a:p>
            <a:pPr lvl="0" algn="ctr"/>
            <a:r>
              <a:rPr lang="ru-RU" dirty="0" smtClean="0">
                <a:solidFill>
                  <a:srgbClr val="0000FF"/>
                </a:solidFill>
              </a:rPr>
              <a:t>Победитель районного конкурса «Ученик года» .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30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C:\Users\Админ\Desktop\Новая папка\P104011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3963290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0" y="4857760"/>
            <a:ext cx="8501090" cy="164308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Ганиев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Тимур ,  </a:t>
            </a:r>
            <a:r>
              <a:rPr lang="ru-RU" sz="2000" b="1" dirty="0" err="1" smtClean="0">
                <a:solidFill>
                  <a:srgbClr val="C00000"/>
                </a:solidFill>
                <a:latin typeface="+mn-lt"/>
              </a:rPr>
              <a:t>Шатанов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Тимур, </a:t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00FF"/>
                </a:solidFill>
                <a:latin typeface="+mn-lt"/>
              </a:rPr>
              <a:t>учащиеся 4 а класса.</a:t>
            </a:r>
            <a:br>
              <a:rPr lang="ru-RU" sz="2000" b="1" dirty="0" smtClean="0">
                <a:solidFill>
                  <a:srgbClr val="0000FF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00FF"/>
                </a:solidFill>
                <a:latin typeface="+mn-lt"/>
              </a:rPr>
              <a:t>Лауреаты районной  НПК «Эврика»</a:t>
            </a:r>
            <a:br>
              <a:rPr lang="ru-RU" sz="2000" b="1" dirty="0" smtClean="0">
                <a:solidFill>
                  <a:srgbClr val="0000FF"/>
                </a:solidFill>
                <a:latin typeface="+mn-lt"/>
              </a:rPr>
            </a:br>
            <a:endParaRPr lang="ru-RU" sz="2000" b="1" dirty="0">
              <a:solidFill>
                <a:srgbClr val="0000FF"/>
              </a:solidFill>
              <a:latin typeface="+mn-lt"/>
            </a:endParaRPr>
          </a:p>
        </p:txBody>
      </p:sp>
      <p:pic>
        <p:nvPicPr>
          <p:cNvPr id="6" name="Picture 2" descr="G:\Неделя  начальных классов. ФОТО\нач.кл 05.03\CIMG1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00042"/>
            <a:ext cx="435771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8101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15" y="530499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Picture 2" descr="E:\DSC03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0"/>
            <a:ext cx="4357686" cy="464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G:\IMG_0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4429124" cy="50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428604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Лауреаты 1 степени открытого фестиваля- конкурса национального татарского искусства «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Бэхет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йолдызы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4643446"/>
            <a:ext cx="43576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Победитель республиканского конкурса исследовательских и творческих работ учащихся  «Я познаю мир»  в г. Набережные Челны в номинации «Приверженность народным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традициям» ученица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а класса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Ахметзянова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Алина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5" name="Picture 3" descr="C:\Users\Ильназ\Downloads\милана актаныш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143304" y="-22002928"/>
            <a:ext cx="6858048" cy="1404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1361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8297" y="0"/>
            <a:ext cx="912570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Прослеживается активное участие учащихся в конкурсах творческого характера.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и командное участие, которое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расширяет возможности учащихся анализировать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ситуацию в более широком взаимодействии со сверстниками, предоставляет возможность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выяснить различные точки зрения на решение творческой задачи.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071670" y="1428736"/>
            <a:ext cx="45319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Участие в конкурсах творческого характера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2" y="1857362"/>
          <a:ext cx="8572557" cy="4367878"/>
        </p:xfrm>
        <a:graphic>
          <a:graphicData uri="http://schemas.openxmlformats.org/drawingml/2006/table">
            <a:tbl>
              <a:tblPr/>
              <a:tblGrid>
                <a:gridCol w="469854"/>
                <a:gridCol w="2088232"/>
                <a:gridCol w="1512168"/>
                <a:gridCol w="936104"/>
                <a:gridCol w="1243814"/>
                <a:gridCol w="1132450"/>
                <a:gridCol w="1189935"/>
              </a:tblGrid>
              <a:tr h="962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Ф.И.О.</a:t>
                      </a:r>
                      <a:endParaRPr lang="ru-RU" sz="14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руководителя</a:t>
                      </a:r>
                      <a:endParaRPr lang="ru-RU" sz="14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Ф.И. 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учащегося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r>
                        <a:rPr lang="ru-RU" sz="1400" baseline="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открытый детский конкурс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«Всякая птица своим клювом сыта».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Гаряева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Забродин Сергей </a:t>
                      </a:r>
                      <a:endParaRPr lang="ru-RU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endParaRPr lang="ru-RU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3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rgbClr val="C00000"/>
                        </a:solidFill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исследовательских  и творческих работ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3а  </a:t>
                      </a: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Мухтасарова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А.Л.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Ахметзянова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Алина 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Свидетельство участие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26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rgbClr val="C00000"/>
                        </a:solidFill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Открытый фестиваль- конкурс национального татарского искусства "</a:t>
                      </a: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Бәхет йолдызы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Галимова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Р.Н.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Ахметзянова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Алина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Диплом лауреата 1 степени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9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rgbClr val="C00000"/>
                        </a:solidFill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Конкурс «Дети рисуют страну»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3а</a:t>
                      </a:r>
                      <a:endParaRPr lang="ru-RU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Галимова Р.Н</a:t>
                      </a:r>
                      <a:endParaRPr lang="ru-RU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Нагимова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Диля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Диплом 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степени</a:t>
                      </a: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96" marR="42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1001238"/>
            <a:ext cx="742955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Умный ребенок – это здоровый ребенок.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ребенок здоров,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он успешен в учебе.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Знание технологий, которые позволяют сохранить здоровье ребенка за годы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учебы в школе – важная составляющая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профессиональной компетентности современного учителя.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7857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школы 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осуществляется посредством инноваций 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582341"/>
            <a:ext cx="80724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Инновация в образовании  </a:t>
            </a: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ea typeface="Gungsuh" panose="02030600000101010101" pitchFamily="18" charset="-127"/>
                <a:cs typeface="Times New Roman" pitchFamily="18" charset="0"/>
              </a:rPr>
              <a:t>нововведение, предназначенное для разрешения актуальной проблемной ситуации, существенные изменения в содержании образования, методах преподавания или  формах контроля качества обучения.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Инновационность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обучении  в нашей школе связана с творческим поиском на основе имеющегося опыта, направлена на обеспечение исследовательского характера учебного процесса, организацию поисковой учебно-познавательной деятельности. 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329642" cy="5197493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Инновационные процессы в школе предусматривают поворот развития учебного процесса к обучению на основе современных педагогических технологий. 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Педагогами начальной школы ведется работа над внедрением и использованием развивающего, дифференцированного обучения,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информационных технологий. Часто используется технология проблемного обучения. Широко используется система методов, приемов и форм организации учебно-познавательной деятельности: работа индивидуальная, в группе, в парах, коллективный способ обучения. 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Анализ использования современных технологий педагогами показал: 100% учителей владеют информацией о современных педагогических технологиях, 80% учителей используют различные технологии или их элементы.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4499992" y="3645024"/>
            <a:ext cx="2736304" cy="105560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0000"/>
              </a:buClr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13 отличников, </a:t>
            </a:r>
          </a:p>
          <a:p>
            <a:pPr algn="ctr" eaLnBrk="0" hangingPunct="0">
              <a:buClr>
                <a:srgbClr val="FF0000"/>
              </a:buClr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54 ударника</a:t>
            </a: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835696" y="3212976"/>
            <a:ext cx="2520280" cy="23836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112</a:t>
            </a:r>
          </a:p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учеников аттестованы</a:t>
            </a:r>
          </a:p>
          <a:p>
            <a:pPr algn="ctr" eaLnBrk="0" hangingPunct="0">
              <a:buClr>
                <a:srgbClr val="FF0000"/>
              </a:buClr>
              <a:buFont typeface="Wingdings" pitchFamily="2" charset="2"/>
              <a:buNone/>
              <a:defRPr/>
            </a:pPr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95536" y="1700808"/>
            <a:ext cx="1447800" cy="2819400"/>
          </a:xfrm>
          <a:prstGeom prst="curvedRightArrow">
            <a:avLst>
              <a:gd name="adj1" fmla="val 38947"/>
              <a:gd name="adj2" fmla="val 77895"/>
              <a:gd name="adj3" fmla="val 33333"/>
            </a:avLst>
          </a:prstGeom>
          <a:gradFill rotWithShape="0">
            <a:gsLst>
              <a:gs pos="0">
                <a:srgbClr val="007600"/>
              </a:gs>
              <a:gs pos="50000">
                <a:srgbClr val="00FF00"/>
              </a:gs>
              <a:gs pos="100000">
                <a:srgbClr val="007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 flipH="1">
            <a:off x="7315200" y="1752600"/>
            <a:ext cx="1447800" cy="2819400"/>
          </a:xfrm>
          <a:prstGeom prst="curvedRightArrow">
            <a:avLst>
              <a:gd name="adj1" fmla="val 38947"/>
              <a:gd name="adj2" fmla="val 77895"/>
              <a:gd name="adj3" fmla="val 33333"/>
            </a:avLst>
          </a:prstGeom>
          <a:gradFill rotWithShape="0">
            <a:gsLst>
              <a:gs pos="0">
                <a:srgbClr val="007600"/>
              </a:gs>
              <a:gs pos="50000">
                <a:srgbClr val="00FF00"/>
              </a:gs>
              <a:gs pos="100000">
                <a:srgbClr val="007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1835150" y="587375"/>
            <a:ext cx="5467350" cy="228147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начальной школе обучается 139</a:t>
            </a: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(из них 27 первоклассника) 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6068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076056" y="3645024"/>
            <a:ext cx="2160240" cy="129397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Качество</a:t>
            </a:r>
          </a:p>
          <a:p>
            <a:pPr algn="ctr" eaLnBrk="0" hangingPunct="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58,9%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907704" y="3284984"/>
            <a:ext cx="2880320" cy="105560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Успеваемость </a:t>
            </a:r>
          </a:p>
          <a:p>
            <a:pPr algn="ctr" eaLnBrk="0" hangingPunct="0"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100%</a:t>
            </a: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381000" y="1752600"/>
            <a:ext cx="1447800" cy="2819400"/>
          </a:xfrm>
          <a:prstGeom prst="curvedRightArrow">
            <a:avLst>
              <a:gd name="adj1" fmla="val 38947"/>
              <a:gd name="adj2" fmla="val 77895"/>
              <a:gd name="adj3" fmla="val 33333"/>
            </a:avLst>
          </a:prstGeom>
          <a:gradFill rotWithShape="0">
            <a:gsLst>
              <a:gs pos="0">
                <a:srgbClr val="007600"/>
              </a:gs>
              <a:gs pos="50000">
                <a:srgbClr val="00FF00"/>
              </a:gs>
              <a:gs pos="100000">
                <a:srgbClr val="007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 flipH="1">
            <a:off x="7315200" y="1752600"/>
            <a:ext cx="1447800" cy="2819400"/>
          </a:xfrm>
          <a:prstGeom prst="curvedRightArrow">
            <a:avLst>
              <a:gd name="adj1" fmla="val 38947"/>
              <a:gd name="adj2" fmla="val 77895"/>
              <a:gd name="adj3" fmla="val 33333"/>
            </a:avLst>
          </a:prstGeom>
          <a:gradFill rotWithShape="0">
            <a:gsLst>
              <a:gs pos="0">
                <a:srgbClr val="007600"/>
              </a:gs>
              <a:gs pos="50000">
                <a:srgbClr val="00FF00"/>
              </a:gs>
              <a:gs pos="100000">
                <a:srgbClr val="007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1907704" y="1052736"/>
            <a:ext cx="5467350" cy="153233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27000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rgbClr val="996633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139</a:t>
            </a:r>
          </a:p>
          <a:p>
            <a:pPr algn="ctr" eaLnBrk="0" hangingPunct="0"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(из них 27 первоклассника)</a:t>
            </a:r>
            <a:endParaRPr lang="ru-RU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7073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Результаты республиканских  мониторинговых исследований учебных достижений обучающихся 4-х классов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62654084"/>
              </p:ext>
            </p:extLst>
          </p:nvPr>
        </p:nvGraphicFramePr>
        <p:xfrm>
          <a:off x="467544" y="1700808"/>
          <a:ext cx="8229600" cy="4197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Результаты республиканских  мониторинговых исследований учебных достижений обучающихся 4-х классов</a:t>
            </a:r>
            <a:b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62654084"/>
              </p:ext>
            </p:extLst>
          </p:nvPr>
        </p:nvGraphicFramePr>
        <p:xfrm>
          <a:off x="467544" y="1700808"/>
          <a:ext cx="8229600" cy="4197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Результаты республиканских мониторинговых исследований учебных достижений обучающихся 4-х классов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Татарский язык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09336223"/>
              </p:ext>
            </p:extLst>
          </p:nvPr>
        </p:nvGraphicFramePr>
        <p:xfrm>
          <a:off x="457200" y="1857375"/>
          <a:ext cx="8229600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0BEF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0BEF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1191</Words>
  <Application>Microsoft Office PowerPoint</Application>
  <PresentationFormat>Экран (4:3)</PresentationFormat>
  <Paragraphs>225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Муниципальное  бюджетное общеобразовательное учреждение  «Средняя общеобразовательная школа №3 имени Ю.А.Гагарина»  Бавлинского  муниципального района  Республики Татарстан</vt:lpstr>
      <vt:lpstr>Слайд 2</vt:lpstr>
      <vt:lpstr>Слайд 3</vt:lpstr>
      <vt:lpstr>Слайд 4</vt:lpstr>
      <vt:lpstr>Слайд 5</vt:lpstr>
      <vt:lpstr>Слайд 6</vt:lpstr>
      <vt:lpstr>Результаты республиканских  мониторинговых исследований учебных достижений обучающихся 4-х классов Русский язык</vt:lpstr>
      <vt:lpstr>Результаты республиканских  мониторинговых исследований учебных достижений обучающихся 4-х классов Математика</vt:lpstr>
      <vt:lpstr>Результаты республиканских мониторинговых исследований учебных достижений обучающихся 4-х классов Татарский язык</vt:lpstr>
      <vt:lpstr>Результаты республиканских мониторинговых исследований учебных достижений обучающихся   4-х классов Окружающий мир</vt:lpstr>
      <vt:lpstr>       Устойчивый интерес к учебной деятельности у младших школьников формируется через проведение уроков-путешествий, уроков-игр, уроков-викторин, уроков-исследований, уроков-встреч, сюжетных уроков, уроков защиты творческих заданий, через привлечение сказочных персонажей, игровую деятельность, внеклассную работу и использование различных приёмов, методов и педагогических технологий.  </vt:lpstr>
      <vt:lpstr>Технология  проблемного урока</vt:lpstr>
      <vt:lpstr>Интерактивная и компьютерная  технология </vt:lpstr>
      <vt:lpstr>       Новые федеральные  государственные образовательные стандарты помимо учебных занятий включают в себя и внеурочную деятельность. Большие возможности для развития творческих способностей учащихся имеют кружковые занятия, вызывая интерес учащихся к предмету, виду деятельности, занятия способствуют развитию кругозора, творческих способностей, привитию навыков самостоятельной работы.        Здесь каждый школьник имеет возможность выбрать себе дело по душе, выявить, поставить и разрешать интересующие проблемы. На кружковых занятиях больше возможностей для проявления инициативы ученика.         В школе, на сегодняшний день, созданы условия для развития индивидуальности ребёнка, для занятий учащихся творчеством и спортом во внеурочной деятельности.          Внеурочная деятельность способствует полноценному и всестороннему развитию ребенка. С этой целью в  нашей школе велись следующие кружки:   </vt:lpstr>
      <vt:lpstr>Слайд 15</vt:lpstr>
      <vt:lpstr>Слайд 16</vt:lpstr>
      <vt:lpstr>Здоровьесберегающие технологии</vt:lpstr>
      <vt:lpstr>      Развитие творчества должно быть приведено в определенную систему, где внеучебная  деятельность играет не меньшую роль, чем учебная.       В школе разработана и действует программа «Одарённые дети». Выявление одаренных детей начинается в начальной школе на основе наблюдения, изучения психологических особенностей, речи, памяти, логического мышления; участие их в олимпиадах, конкурсах, соревнованиях, научно-практических конференциях.       Целью программы является включение в научно-исследовательскую деятельность способных учащихся в соответствии с их научными интересами, оказание практической помощи учащимся в проведении экспериментальной и практической работы, подготовка, организация и проведение научно- практических конференций, олимпиад, конкурсов,        стимулирование познавательной активности учащихся, развитие творческих способностей, деловой активности и самостоятельности мышления. </vt:lpstr>
      <vt:lpstr>Слайд 19</vt:lpstr>
      <vt:lpstr>Слайд 20</vt:lpstr>
      <vt:lpstr>Слайд 21</vt:lpstr>
      <vt:lpstr>Проектно-исследовательская деятельность </vt:lpstr>
      <vt:lpstr>Слайд 23</vt:lpstr>
      <vt:lpstr>Ганиев Тимур ,  Шатанов Тимур,  учащиеся 4 а класса. Лауреаты районной  НПК «Эврика» </vt:lpstr>
      <vt:lpstr> 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ПК-34</dc:creator>
  <cp:lastModifiedBy>Владимир</cp:lastModifiedBy>
  <cp:revision>202</cp:revision>
  <dcterms:created xsi:type="dcterms:W3CDTF">2014-08-18T06:13:05Z</dcterms:created>
  <dcterms:modified xsi:type="dcterms:W3CDTF">2014-08-24T16:26:47Z</dcterms:modified>
</cp:coreProperties>
</file>